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99" r:id="rId3"/>
    <p:sldId id="260" r:id="rId4"/>
    <p:sldId id="354" r:id="rId5"/>
    <p:sldId id="309" r:id="rId6"/>
    <p:sldId id="412" r:id="rId7"/>
    <p:sldId id="413" r:id="rId8"/>
    <p:sldId id="376" r:id="rId9"/>
    <p:sldId id="377" r:id="rId10"/>
    <p:sldId id="356" r:id="rId11"/>
    <p:sldId id="419" r:id="rId12"/>
    <p:sldId id="427" r:id="rId13"/>
    <p:sldId id="418" r:id="rId14"/>
    <p:sldId id="428" r:id="rId15"/>
    <p:sldId id="430" r:id="rId16"/>
    <p:sldId id="416" r:id="rId17"/>
    <p:sldId id="420" r:id="rId18"/>
    <p:sldId id="421" r:id="rId19"/>
    <p:sldId id="423" r:id="rId20"/>
    <p:sldId id="424" r:id="rId21"/>
    <p:sldId id="432" r:id="rId22"/>
    <p:sldId id="431" r:id="rId23"/>
    <p:sldId id="433" r:id="rId24"/>
    <p:sldId id="434" r:id="rId25"/>
    <p:sldId id="435" r:id="rId26"/>
    <p:sldId id="417" r:id="rId27"/>
    <p:sldId id="415" r:id="rId28"/>
    <p:sldId id="422" r:id="rId29"/>
    <p:sldId id="429" r:id="rId30"/>
    <p:sldId id="300" r:id="rId31"/>
    <p:sldId id="368" r:id="rId32"/>
    <p:sldId id="308" r:id="rId33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24"/>
    <p:restoredTop sz="94637"/>
  </p:normalViewPr>
  <p:slideViewPr>
    <p:cSldViewPr snapToGrid="0" snapToObjects="1">
      <p:cViewPr varScale="1">
        <p:scale>
          <a:sx n="140" d="100"/>
          <a:sy n="140" d="100"/>
        </p:scale>
        <p:origin x="208" y="2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2.jpeg>
</file>

<file path=ppt/media/image3.jpeg>
</file>

<file path=ppt/media/image4.jpeg>
</file>

<file path=ppt/media/image5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654FB9-D388-B94B-9282-6B0303197D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7BAB007-EB4F-C94A-9787-62D5C019C3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DAEB54-43C7-3B4C-8DC0-2636CC45D5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6DBE148-5D63-A143-B2DA-E626DA1C9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527FEB-33EB-DF48-8315-3620422BFA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3468607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C14E5A-8D03-D142-A959-DDE81413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967F576-282C-D34A-8C18-1CFC086616D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7450B6-5E6B-1043-87EE-51891C104C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4BD06E-7082-E14A-B4D3-D4EA7C4C9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EFBD4D-D96E-2944-AEAA-EF86506031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8664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FFCF176-70E6-D046-908D-587C72E28D5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C71E8F5-334D-F04A-8956-CDE3E3EBF55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FF01D-E458-EC4F-94F8-3E6FDA50F3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354319-E877-6E43-8B78-8E1F2EA178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F5A31A-19B6-0C4D-8307-0DF77BBA86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958724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F05462-6244-EB48-836A-EF8C9FDB59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9D2761-B6B5-C940-81A0-6B5048E158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A8093E-B510-BE44-B422-461915D2E5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E32296-F83C-D84D-BAD9-CE8F7F1ECA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86561-3652-9742-BD08-BD20AB8627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3178184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3724B8-187A-7B46-8794-944D2978C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F170952-5F7E-354A-8339-0EFB4835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79B023-7CB9-A14E-A09C-324E2589A9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C1244C-73E0-6C4B-810B-E4F9031EEF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0C2F77-0D85-8C47-AEA1-64B72CC61A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968418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8E89CE-BAF9-AC49-B932-8E16A1636C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1FFA155-4774-2A4B-A756-216A235502F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EB84F8-F574-9A40-8701-2CC5DCFEB4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90FC373-0B6E-8649-9F28-8E6E68FC5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C8CA17C-EF35-6947-873F-9229ADDC4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E30BF55-8D0C-344F-9A8E-C1C2A11AB8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0906439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BBE3D8-4E4A-194D-83E8-1565368485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F924D48-4615-3144-8DD4-1C06B618C1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020ACAE-F745-9A46-932C-FBD2DCE820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40E4C8E-EF6E-0A43-9053-4659B5C6DE2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D33B74D-7AFB-CB4D-9C09-FFBC02ECB3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6294975-318E-2F45-81BA-73A5695723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DE0AB2-3A86-3D4A-A377-4AF875F718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60047D5-41D5-6A44-9A2A-3B4835F8F0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0096565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954165-534B-C244-8355-CCE3984934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DAFD59A-1D30-854F-942E-DDC2DC3C83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A0641E8-AF07-EB41-A86B-D1C238524E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E45EF6-ECC6-DE49-849A-BE0A81A0EF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899623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B8A120F-3C4A-7149-8891-94456C4CA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A27BA6-8C6F-7E4D-B6FE-0C4517747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03A9AA0-151E-304E-8F57-0F682405D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18973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7F6EC8-6114-A340-A9F2-BE1A0D48E5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8065F8-65CB-6C43-9B16-24FAFFCB83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8589233-3739-9649-B6F6-D6888132E0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F7FB6A-E895-C14C-987C-3D90774836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4D5775-17F0-3948-AF72-8867C6297C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80BAD1-EE32-4446-9428-4628960D92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1469601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95A2A2-D98F-E94C-BD4E-32BD254E74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BC2D649-6B37-5D4E-928E-AAB114F1E1E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29F7535-FBA0-CE45-BE32-36FC3612A3F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84CBE1-8C0B-2842-ABCC-AFB8034323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215E85-1B09-534E-BBA8-8A86776C4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A6F45A-B091-BA4C-AEBC-910C376863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777457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BCC6537-4C2A-2E4A-9642-E512E4DAA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E65C909-FCE4-3047-A757-A2002D5636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DA62FF-791D-1B46-BC17-B31452A0816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0C2FE5-8FB8-574D-A4C9-32472DC451E0}" type="datetimeFigureOut">
              <a:rPr lang="pl-PL" smtClean="0"/>
              <a:t>19.05.2021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303477-EAF7-0D4B-86E7-3F58ADF4A8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0D77A3-AFA3-684B-84AC-02751A2005A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EB5154-9110-7345-9752-F7090F2C087A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2033317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reos.com/blog/custom-resource-kubernetes-v17" TargetMode="External"/><Relationship Id="rId2" Type="http://schemas.openxmlformats.org/officeDocument/2006/relationships/hyperlink" Target="https://kubernetes.io/docs/tasks/access-kubernetes-api/custom-resources/custom-resource-definitions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.kubebuilder.io/" TargetMode="External"/><Relationship Id="rId7" Type="http://schemas.openxmlformats.org/officeDocument/2006/relationships/hyperlink" Target="https://github.com/flant/shell-operator" TargetMode="External"/><Relationship Id="rId2" Type="http://schemas.openxmlformats.org/officeDocument/2006/relationships/hyperlink" Target="https://juju.is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peratorframework.io/" TargetMode="External"/><Relationship Id="rId5" Type="http://schemas.openxmlformats.org/officeDocument/2006/relationships/hyperlink" Target="https://metacontroller.app/" TargetMode="External"/><Relationship Id="rId4" Type="http://schemas.openxmlformats.org/officeDocument/2006/relationships/hyperlink" Target="https://kudo.dev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rator-framework/operator-sdk" TargetMode="External"/><Relationship Id="rId2" Type="http://schemas.openxmlformats.org/officeDocument/2006/relationships/hyperlink" Target="https://github.com/java-operator-sdk/java-operator-sdk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nolar/kopf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perator-framework/operator-sdk" TargetMode="External"/><Relationship Id="rId2" Type="http://schemas.openxmlformats.org/officeDocument/2006/relationships/hyperlink" Target="https://golang.org/dl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kubernetes.io/docs/tasks/tools/install-kubectl/" TargetMode="Externa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operatorhub.io/operator/strimzi-kafka-operator" TargetMode="External"/><Relationship Id="rId2" Type="http://schemas.openxmlformats.org/officeDocument/2006/relationships/hyperlink" Target="https://github.com/operator-framework/awesome-operators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oracle/mysql-operator" TargetMode="External"/><Relationship Id="rId2" Type="http://schemas.openxmlformats.org/officeDocument/2006/relationships/hyperlink" Target="https://github.com/strimzi/strimzi-kafka-operator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spotahome/redis-operator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kubernetes.io/docs/concepts/extend-kubernetes/operator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blue, kite, flying&#10;&#10;Description automatically generated">
            <a:extLst>
              <a:ext uri="{FF2B5EF4-FFF2-40B4-BE49-F238E27FC236}">
                <a16:creationId xmlns:a16="http://schemas.microsoft.com/office/drawing/2014/main" id="{1FB018FF-6D42-E94F-B9D5-A63A13EA1A1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7258" r="9091" b="11858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0" y="1122363"/>
            <a:ext cx="9479836" cy="3204134"/>
          </a:xfrm>
        </p:spPr>
        <p:txBody>
          <a:bodyPr anchor="b">
            <a:normAutofit/>
          </a:bodyPr>
          <a:lstStyle/>
          <a:p>
            <a:pPr algn="l"/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Introduction</a:t>
            </a:r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 to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Kubernetes</a:t>
            </a:r>
            <a:r>
              <a:rPr lang="pl-PL" sz="4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4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Operators</a:t>
            </a:r>
            <a:endParaRPr lang="pl-PL" sz="96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06000542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CRDs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–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Custom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Resource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Definitions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16083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</a:rPr>
              <a:t>Custom resources definition (</a:t>
            </a:r>
            <a:r>
              <a:rPr lang="en-GB" u="sng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CRD</a:t>
            </a:r>
            <a:r>
              <a:rPr lang="en-GB" dirty="0">
                <a:solidFill>
                  <a:schemeClr val="bg1"/>
                </a:solidFill>
              </a:rPr>
              <a:t>) is a powerful feature introduced in </a:t>
            </a:r>
            <a:r>
              <a:rPr lang="en-GB" u="sng" dirty="0">
                <a:solidFill>
                  <a:schemeClr val="bg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Kubernetes 1.7</a:t>
            </a:r>
            <a:endParaRPr lang="en-GB" u="sng" dirty="0">
              <a:solidFill>
                <a:schemeClr val="bg1"/>
              </a:solidFill>
            </a:endParaRP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</a:rPr>
              <a:t>enables users to add their own/custom objects to the Kubernetes cluster and use it like any other native Kubernetes objects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</a:rPr>
              <a:t>Kubernetes API, a resource is an endpoint that stores a collection of API objects of a certain kind.</a:t>
            </a:r>
          </a:p>
          <a:p>
            <a:pPr>
              <a:buClr>
                <a:schemeClr val="accent1"/>
              </a:buClr>
            </a:pPr>
            <a:r>
              <a:rPr lang="en-GB" dirty="0">
                <a:solidFill>
                  <a:schemeClr val="bg1"/>
                </a:solidFill>
              </a:rPr>
              <a:t>For example, the built-in </a:t>
            </a:r>
            <a:r>
              <a:rPr lang="en-GB" dirty="0">
                <a:solidFill>
                  <a:schemeClr val="accent1"/>
                </a:solidFill>
              </a:rPr>
              <a:t>pod</a:t>
            </a:r>
            <a:endParaRPr lang="en-GB" sz="3600" dirty="0">
              <a:solidFill>
                <a:schemeClr val="accent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Custom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Resource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Definitions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23515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34643"/>
            <a:ext cx="10515600" cy="1325563"/>
          </a:xfrm>
        </p:spPr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Custom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Resource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Definitions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example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A0C2D65-5610-774C-858C-A4625C51D10E}"/>
              </a:ext>
            </a:extLst>
          </p:cNvPr>
          <p:cNvSpPr txBox="1"/>
          <p:nvPr/>
        </p:nvSpPr>
        <p:spPr>
          <a:xfrm>
            <a:off x="217283" y="970019"/>
            <a:ext cx="11136517" cy="526297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b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---</a:t>
            </a:r>
          </a:p>
          <a:p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apiVersion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apiextensions.k8s.io/v1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kind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CustomResourceDefinition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metadata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annotations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controller-</a:t>
            </a:r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gen.kubebuilder.io</a:t>
            </a:r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/version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v0.4.1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</a:t>
            </a:r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creationTimestamp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null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name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usersdbs.cache.example.com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spec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group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cache.example.com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names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 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kind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</a:t>
            </a:r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listKind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UsersDBList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plural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usersdbs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singular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scope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Namespaced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versions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    - </a:t>
            </a:r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name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v1alpha1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schema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openAPIV3Schema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  description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 is the Schema for the 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usersdbs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 API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   properties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endParaRPr lang="pl-PL" sz="1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92252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Operator -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795543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GB" dirty="0">
              <a:hlinkClick r:id="rId2"/>
            </a:endParaRPr>
          </a:p>
          <a:p>
            <a:r>
              <a:rPr lang="en-GB" dirty="0">
                <a:hlinkClick r:id="rId2"/>
              </a:rPr>
              <a:t>Charmed Operator Framework</a:t>
            </a:r>
            <a:endParaRPr lang="en-GB" dirty="0"/>
          </a:p>
          <a:p>
            <a:r>
              <a:rPr lang="en-GB" dirty="0">
                <a:hlinkClick r:id="rId3"/>
              </a:rPr>
              <a:t>kubebuilder</a:t>
            </a:r>
            <a:endParaRPr lang="en-GB" dirty="0"/>
          </a:p>
          <a:p>
            <a:r>
              <a:rPr lang="en-GB" dirty="0">
                <a:hlinkClick r:id="rId4"/>
              </a:rPr>
              <a:t>KUDO</a:t>
            </a:r>
            <a:r>
              <a:rPr lang="en-GB" dirty="0"/>
              <a:t> </a:t>
            </a:r>
            <a:r>
              <a:rPr lang="en-GB" dirty="0">
                <a:solidFill>
                  <a:schemeClr val="bg1"/>
                </a:solidFill>
              </a:rPr>
              <a:t>(Kubernetes Universal Declarative Operator)</a:t>
            </a:r>
          </a:p>
          <a:p>
            <a:r>
              <a:rPr lang="en-GB" dirty="0">
                <a:hlinkClick r:id="rId5"/>
              </a:rPr>
              <a:t>Metacontroller</a:t>
            </a:r>
            <a:r>
              <a:rPr lang="en-GB" dirty="0"/>
              <a:t> </a:t>
            </a:r>
            <a:r>
              <a:rPr lang="en-GB" dirty="0">
                <a:solidFill>
                  <a:schemeClr val="bg1"/>
                </a:solidFill>
              </a:rPr>
              <a:t>along with </a:t>
            </a:r>
            <a:r>
              <a:rPr lang="en-GB" dirty="0" err="1">
                <a:solidFill>
                  <a:schemeClr val="bg1"/>
                </a:solidFill>
              </a:rPr>
              <a:t>WebHooks</a:t>
            </a:r>
            <a:r>
              <a:rPr lang="en-GB" dirty="0">
                <a:solidFill>
                  <a:schemeClr val="bg1"/>
                </a:solidFill>
              </a:rPr>
              <a:t> that you implement yourself</a:t>
            </a:r>
          </a:p>
          <a:p>
            <a:r>
              <a:rPr lang="en-GB" dirty="0">
                <a:hlinkClick r:id="rId6"/>
              </a:rPr>
              <a:t>Operator Framework</a:t>
            </a:r>
            <a:endParaRPr lang="en-GB" dirty="0"/>
          </a:p>
          <a:p>
            <a:r>
              <a:rPr lang="en-GB" dirty="0">
                <a:hlinkClick r:id="rId7"/>
              </a:rPr>
              <a:t>shell-operator</a:t>
            </a:r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Operators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tooling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9136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Java:</a:t>
            </a:r>
            <a:r>
              <a:rPr lang="en-GB" dirty="0"/>
              <a:t> </a:t>
            </a:r>
            <a:r>
              <a:rPr lang="en-GB" dirty="0">
                <a:hlinkClick r:id="rId2"/>
              </a:rPr>
              <a:t>https://github.com/java-operator-sdk/java-operator-sdk</a:t>
            </a:r>
            <a:endParaRPr lang="en-GB" dirty="0"/>
          </a:p>
          <a:p>
            <a:r>
              <a:rPr lang="en-GB" dirty="0">
                <a:solidFill>
                  <a:schemeClr val="bg1"/>
                </a:solidFill>
              </a:rPr>
              <a:t>Go: </a:t>
            </a:r>
            <a:r>
              <a:rPr lang="en-GB" dirty="0">
                <a:solidFill>
                  <a:schemeClr val="bg1"/>
                </a:solidFill>
                <a:hlinkClick r:id="rId3"/>
              </a:rPr>
              <a:t>https://github.com/operator-framework/operator-sdk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Python: </a:t>
            </a:r>
            <a:r>
              <a:rPr lang="en-GB" dirty="0">
                <a:solidFill>
                  <a:schemeClr val="bg1"/>
                </a:solidFill>
                <a:hlinkClick r:id="rId4"/>
              </a:rPr>
              <a:t>https://github.com/nolar/kopf</a:t>
            </a:r>
            <a:endParaRPr lang="en-GB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Based on pure client</a:t>
            </a:r>
            <a:endParaRPr lang="en-GB" dirty="0"/>
          </a:p>
          <a:p>
            <a:endParaRPr lang="en-GB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SDKs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364672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own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Operator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889091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GB" sz="3200" dirty="0">
              <a:solidFill>
                <a:schemeClr val="bg1"/>
              </a:solidFill>
            </a:endParaRPr>
          </a:p>
          <a:p>
            <a:pPr marL="0" indent="0">
              <a:buNone/>
            </a:pPr>
            <a:r>
              <a:rPr lang="en-GB" sz="3200" dirty="0">
                <a:solidFill>
                  <a:schemeClr val="bg1"/>
                </a:solidFill>
              </a:rPr>
              <a:t>To create Kubernetes Operator and use this demo, first install the following:</a:t>
            </a:r>
          </a:p>
          <a:p>
            <a:r>
              <a:rPr lang="en-GB" sz="3200" dirty="0">
                <a:hlinkClick r:id="rId2"/>
              </a:rPr>
              <a:t>golang v1.12+</a:t>
            </a:r>
            <a:endParaRPr lang="en-GB" sz="3200" dirty="0"/>
          </a:p>
          <a:p>
            <a:r>
              <a:rPr lang="en-GB" sz="3200" dirty="0">
                <a:hlinkClick r:id="rId3"/>
              </a:rPr>
              <a:t>operator-sdk (version 15)</a:t>
            </a:r>
            <a:endParaRPr lang="en-GB" sz="3200" dirty="0"/>
          </a:p>
          <a:p>
            <a:r>
              <a:rPr lang="en-GB" sz="3200" dirty="0">
                <a:hlinkClick r:id="rId4"/>
              </a:rPr>
              <a:t>kind</a:t>
            </a:r>
          </a:p>
          <a:p>
            <a:r>
              <a:rPr lang="en-GB" sz="3200" dirty="0">
                <a:hlinkClick r:id="rId4"/>
              </a:rPr>
              <a:t>kubectl client</a:t>
            </a:r>
            <a:endParaRPr lang="en-GB" sz="3200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Prerequisits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86862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GB" sz="32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Dead simple users-DB application</a:t>
            </a:r>
          </a:p>
          <a:p>
            <a:r>
              <a:rPr lang="en-GB" sz="3200" dirty="0">
                <a:solidFill>
                  <a:schemeClr val="bg1"/>
                </a:solidFill>
              </a:rPr>
              <a:t>CRUD operations on top of users</a:t>
            </a:r>
          </a:p>
          <a:p>
            <a:r>
              <a:rPr lang="en-GB" sz="3200" dirty="0">
                <a:solidFill>
                  <a:schemeClr val="bg1"/>
                </a:solidFill>
              </a:rPr>
              <a:t>Backed by MySQL</a:t>
            </a:r>
          </a:p>
          <a:p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</a:p>
        </p:txBody>
      </p:sp>
    </p:spTree>
    <p:extLst>
      <p:ext uri="{BB962C8B-B14F-4D97-AF65-F5344CB8AC3E}">
        <p14:creationId xmlns:p14="http://schemas.microsoft.com/office/powerpoint/2010/main" val="27729675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To create Skeleton for our application</a:t>
            </a:r>
          </a:p>
          <a:p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  <a:p>
            <a:r>
              <a:rPr lang="en-GB" sz="3200" dirty="0">
                <a:solidFill>
                  <a:schemeClr val="bg1"/>
                </a:solidFill>
              </a:rPr>
              <a:t>To create controller for our CRD</a:t>
            </a:r>
          </a:p>
          <a:p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Init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Operator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C8ACE-61A7-7D40-AAFE-B5CCE4B87994}"/>
              </a:ext>
            </a:extLst>
          </p:cNvPr>
          <p:cNvSpPr txBox="1"/>
          <p:nvPr/>
        </p:nvSpPr>
        <p:spPr>
          <a:xfrm>
            <a:off x="217282" y="2415361"/>
            <a:ext cx="1113651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operator-</a:t>
            </a:r>
            <a:r>
              <a:rPr lang="en-GB" sz="2400" dirty="0" err="1">
                <a:solidFill>
                  <a:schemeClr val="bg1"/>
                </a:solidFill>
              </a:rPr>
              <a:t>sdk</a:t>
            </a:r>
            <a:r>
              <a:rPr lang="en-GB" sz="2400" dirty="0">
                <a:solidFill>
                  <a:schemeClr val="bg1"/>
                </a:solidFill>
              </a:rPr>
              <a:t> </a:t>
            </a:r>
            <a:r>
              <a:rPr lang="en-GB" sz="2400" dirty="0" err="1">
                <a:solidFill>
                  <a:schemeClr val="bg1"/>
                </a:solidFill>
              </a:rPr>
              <a:t>init</a:t>
            </a:r>
            <a:r>
              <a:rPr lang="en-GB" sz="2400" dirty="0">
                <a:solidFill>
                  <a:schemeClr val="bg1"/>
                </a:solidFill>
              </a:rPr>
              <a:t> --domain </a:t>
            </a:r>
            <a:r>
              <a:rPr lang="en-GB" sz="2400" dirty="0" err="1">
                <a:solidFill>
                  <a:schemeClr val="bg1"/>
                </a:solidFill>
              </a:rPr>
              <a:t>example.com</a:t>
            </a:r>
            <a:r>
              <a:rPr lang="en-GB" sz="2400" dirty="0">
                <a:solidFill>
                  <a:schemeClr val="bg1"/>
                </a:solidFill>
              </a:rPr>
              <a:t> --repo </a:t>
            </a:r>
            <a:r>
              <a:rPr lang="en-GB" sz="2400" dirty="0" err="1">
                <a:solidFill>
                  <a:schemeClr val="bg1"/>
                </a:solidFill>
              </a:rPr>
              <a:t>github.com</a:t>
            </a:r>
            <a:r>
              <a:rPr lang="en-GB" sz="2400" dirty="0">
                <a:solidFill>
                  <a:schemeClr val="bg1"/>
                </a:solidFill>
              </a:rPr>
              <a:t>/</a:t>
            </a:r>
            <a:r>
              <a:rPr lang="en-GB" sz="2400" dirty="0" err="1">
                <a:solidFill>
                  <a:schemeClr val="bg1"/>
                </a:solidFill>
              </a:rPr>
              <a:t>mateuszdyminski</a:t>
            </a:r>
            <a:r>
              <a:rPr lang="en-GB" sz="2400" dirty="0">
                <a:solidFill>
                  <a:schemeClr val="bg1"/>
                </a:solidFill>
              </a:rPr>
              <a:t>/operator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183A9-03F3-6D4C-9D29-E175D86021A5}"/>
              </a:ext>
            </a:extLst>
          </p:cNvPr>
          <p:cNvSpPr txBox="1"/>
          <p:nvPr/>
        </p:nvSpPr>
        <p:spPr>
          <a:xfrm>
            <a:off x="217281" y="4692671"/>
            <a:ext cx="11136517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bg1"/>
                </a:solidFill>
              </a:rPr>
              <a:t>operator-</a:t>
            </a:r>
            <a:r>
              <a:rPr lang="en-GB" sz="2400" dirty="0" err="1">
                <a:solidFill>
                  <a:schemeClr val="bg1"/>
                </a:solidFill>
              </a:rPr>
              <a:t>sdk</a:t>
            </a:r>
            <a:r>
              <a:rPr lang="en-GB" sz="2400" dirty="0">
                <a:solidFill>
                  <a:schemeClr val="bg1"/>
                </a:solidFill>
              </a:rPr>
              <a:t> create </a:t>
            </a:r>
            <a:r>
              <a:rPr lang="en-GB" sz="2400" dirty="0" err="1">
                <a:solidFill>
                  <a:schemeClr val="bg1"/>
                </a:solidFill>
              </a:rPr>
              <a:t>api</a:t>
            </a:r>
            <a:r>
              <a:rPr lang="en-GB" sz="2400" dirty="0">
                <a:solidFill>
                  <a:schemeClr val="bg1"/>
                </a:solidFill>
              </a:rPr>
              <a:t> --group cache --version v1alpha1 --kind </a:t>
            </a:r>
            <a:r>
              <a:rPr lang="en-GB" sz="2400" dirty="0" err="1">
                <a:solidFill>
                  <a:schemeClr val="bg1"/>
                </a:solidFill>
              </a:rPr>
              <a:t>UsersDB</a:t>
            </a:r>
            <a:r>
              <a:rPr lang="en-GB" sz="2400" dirty="0">
                <a:solidFill>
                  <a:schemeClr val="bg1"/>
                </a:solidFill>
              </a:rPr>
              <a:t> --resource --controller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058586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Definition of Operator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Definition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write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own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Operator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</a:p>
          <a:p>
            <a:pPr>
              <a:buClr>
                <a:schemeClr val="accent1"/>
              </a:buClr>
            </a:pP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Most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known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Operators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Summary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indent="0">
              <a:buClr>
                <a:schemeClr val="accent1"/>
              </a:buClr>
              <a:buNone/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9600869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UsersDBSpec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UsersDBStatus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C8ACE-61A7-7D40-AAFE-B5CCE4B87994}"/>
              </a:ext>
            </a:extLst>
          </p:cNvPr>
          <p:cNvSpPr txBox="1"/>
          <p:nvPr/>
        </p:nvSpPr>
        <p:spPr>
          <a:xfrm>
            <a:off x="217283" y="1481297"/>
            <a:ext cx="11136517" cy="526297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b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UsersDBSpec</a:t>
            </a: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defines the desired state of 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UsersDB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UsersDBSpec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struct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 //+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kubebuilder:validation:Minimum</a:t>
            </a: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=0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 // Size is the size of the 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usersDB</a:t>
            </a: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deployment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Size </a:t>
            </a:r>
            <a:r>
              <a:rPr lang="en-GB" sz="2400" dirty="0">
                <a:solidFill>
                  <a:srgbClr val="4EC9B0"/>
                </a:solidFill>
                <a:latin typeface="Menlo" panose="020B0609030804020204" pitchFamily="49" charset="0"/>
              </a:rPr>
              <a:t>int32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`</a:t>
            </a:r>
            <a:r>
              <a:rPr lang="en-GB" sz="2400" dirty="0" err="1">
                <a:solidFill>
                  <a:srgbClr val="CE9178"/>
                </a:solidFill>
                <a:latin typeface="Menlo" panose="020B0609030804020204" pitchFamily="49" charset="0"/>
              </a:rPr>
              <a:t>json:"size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"`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b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UsersDBStatus</a:t>
            </a: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defines the observed state of 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UsersDB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 err="1">
                <a:solidFill>
                  <a:srgbClr val="4EC9B0"/>
                </a:solidFill>
                <a:latin typeface="Menlo" panose="020B0609030804020204" pitchFamily="49" charset="0"/>
              </a:rPr>
              <a:t>UsersDBStatus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569CD6"/>
                </a:solidFill>
                <a:latin typeface="Menlo" panose="020B0609030804020204" pitchFamily="49" charset="0"/>
              </a:rPr>
              <a:t>struct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 // Nodes are the names of the users-</a:t>
            </a:r>
            <a:r>
              <a:rPr lang="en-GB" sz="2400" dirty="0" err="1">
                <a:solidFill>
                  <a:srgbClr val="6A9955"/>
                </a:solidFill>
                <a:latin typeface="Menlo" panose="020B0609030804020204" pitchFamily="49" charset="0"/>
              </a:rPr>
              <a:t>db</a:t>
            </a:r>
            <a:r>
              <a:rPr lang="en-GB" sz="2400" dirty="0">
                <a:solidFill>
                  <a:srgbClr val="6A9955"/>
                </a:solidFill>
                <a:latin typeface="Menlo" panose="020B0609030804020204" pitchFamily="49" charset="0"/>
              </a:rPr>
              <a:t> pods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 Nodes []</a:t>
            </a:r>
            <a:r>
              <a:rPr lang="en-GB" sz="24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`</a:t>
            </a:r>
            <a:r>
              <a:rPr lang="en-GB" sz="2400" dirty="0" err="1">
                <a:solidFill>
                  <a:srgbClr val="CE9178"/>
                </a:solidFill>
                <a:latin typeface="Menlo" panose="020B0609030804020204" pitchFamily="49" charset="0"/>
              </a:rPr>
              <a:t>json:"nodes</a:t>
            </a:r>
            <a:r>
              <a:rPr lang="en-GB" sz="2400" dirty="0">
                <a:solidFill>
                  <a:srgbClr val="CE9178"/>
                </a:solidFill>
                <a:latin typeface="Menlo" panose="020B0609030804020204" pitchFamily="49" charset="0"/>
              </a:rPr>
              <a:t>"`</a:t>
            </a:r>
            <a:endParaRPr lang="en-GB" sz="2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2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2496785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After modifying the </a:t>
            </a:r>
            <a:r>
              <a:rPr lang="en-GB" sz="3200" dirty="0">
                <a:solidFill>
                  <a:schemeClr val="bg1"/>
                </a:solidFill>
              </a:rPr>
              <a:t>*_</a:t>
            </a:r>
            <a:r>
              <a:rPr lang="en-GB" sz="3200" dirty="0" err="1">
                <a:solidFill>
                  <a:schemeClr val="bg1"/>
                </a:solidFill>
              </a:rPr>
              <a:t>types.go</a:t>
            </a:r>
            <a:r>
              <a:rPr lang="en-GB" dirty="0">
                <a:solidFill>
                  <a:schemeClr val="bg1"/>
                </a:solidFill>
              </a:rPr>
              <a:t> file always run the following command to update the generated code for that resource type:</a:t>
            </a:r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  <a:p>
            <a:r>
              <a:rPr lang="en-GB" dirty="0">
                <a:solidFill>
                  <a:schemeClr val="bg1"/>
                </a:solidFill>
              </a:rPr>
              <a:t>Once the API is defined with spec/status fields and CRD validation markers, the CRD manifests can be generated and updated with the following command: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Generate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CRDs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code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C8ACE-61A7-7D40-AAFE-B5CCE4B87994}"/>
              </a:ext>
            </a:extLst>
          </p:cNvPr>
          <p:cNvSpPr txBox="1"/>
          <p:nvPr/>
        </p:nvSpPr>
        <p:spPr>
          <a:xfrm>
            <a:off x="217281" y="3028315"/>
            <a:ext cx="1113651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make generate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B183A9-03F3-6D4C-9D29-E175D86021A5}"/>
              </a:ext>
            </a:extLst>
          </p:cNvPr>
          <p:cNvSpPr txBox="1"/>
          <p:nvPr/>
        </p:nvSpPr>
        <p:spPr>
          <a:xfrm>
            <a:off x="217281" y="5439923"/>
            <a:ext cx="1113651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</a:t>
            </a:r>
            <a:r>
              <a:rPr lang="en-GB" sz="2400" dirty="0"/>
              <a:t> </a:t>
            </a:r>
            <a:r>
              <a:rPr lang="en-GB" sz="2400" dirty="0">
                <a:solidFill>
                  <a:schemeClr val="bg1"/>
                </a:solidFill>
              </a:rPr>
              <a:t>make manifests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613053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The meat!</a:t>
            </a:r>
          </a:p>
          <a:p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Controller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C8ACE-61A7-7D40-AAFE-B5CCE4B87994}"/>
              </a:ext>
            </a:extLst>
          </p:cNvPr>
          <p:cNvSpPr txBox="1"/>
          <p:nvPr/>
        </p:nvSpPr>
        <p:spPr>
          <a:xfrm>
            <a:off x="217283" y="3683723"/>
            <a:ext cx="11136517" cy="1815882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(r *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UsersDBReconciler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GB" sz="1400" dirty="0">
                <a:solidFill>
                  <a:srgbClr val="DCDCAA"/>
                </a:solidFill>
                <a:latin typeface="Menlo" panose="020B0609030804020204" pitchFamily="49" charset="0"/>
              </a:rPr>
              <a:t>Reconcile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ctx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context.Context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req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ctrl.Request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 (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ctrl.Result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sz="14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r>
              <a:rPr lang="en-GB" sz="1400" dirty="0">
                <a:solidFill>
                  <a:srgbClr val="9CDCFE"/>
                </a:solidFill>
                <a:latin typeface="Menlo" panose="020B0609030804020204" pitchFamily="49" charset="0"/>
              </a:rPr>
              <a:t>    _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r.Log.</a:t>
            </a:r>
            <a:r>
              <a:rPr lang="en-GB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WithValues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usersdb</a:t>
            </a:r>
            <a:r>
              <a:rPr lang="en-GB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req.NamespacedName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   // Put your logic here</a:t>
            </a:r>
          </a:p>
          <a:p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ctrl.Result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{}, </a:t>
            </a:r>
            <a:r>
              <a:rPr lang="en-GB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endParaRPr lang="pl-PL" sz="1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D4BFA3A-2C3F-414D-B8DB-EE8EE47349AA}"/>
              </a:ext>
            </a:extLst>
          </p:cNvPr>
          <p:cNvSpPr txBox="1"/>
          <p:nvPr/>
        </p:nvSpPr>
        <p:spPr>
          <a:xfrm>
            <a:off x="217282" y="2589804"/>
            <a:ext cx="11974718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 err="1">
                <a:solidFill>
                  <a:schemeClr val="bg1"/>
                </a:solidFill>
              </a:rPr>
              <a:t>github.com</a:t>
            </a:r>
            <a:r>
              <a:rPr lang="en-GB" sz="2400" dirty="0">
                <a:solidFill>
                  <a:schemeClr val="bg1"/>
                </a:solidFill>
              </a:rPr>
              <a:t>/</a:t>
            </a:r>
            <a:r>
              <a:rPr lang="en-GB" sz="2400" dirty="0" err="1">
                <a:solidFill>
                  <a:schemeClr val="bg1"/>
                </a:solidFill>
              </a:rPr>
              <a:t>mateuszdyminski</a:t>
            </a:r>
            <a:r>
              <a:rPr lang="en-GB" sz="2400" dirty="0">
                <a:solidFill>
                  <a:schemeClr val="bg1"/>
                </a:solidFill>
              </a:rPr>
              <a:t>/operator/</a:t>
            </a:r>
            <a:r>
              <a:rPr lang="en-GB" sz="2400" dirty="0" err="1">
                <a:solidFill>
                  <a:schemeClr val="bg1"/>
                </a:solidFill>
              </a:rPr>
              <a:t>usersDB</a:t>
            </a:r>
            <a:r>
              <a:rPr lang="en-GB" sz="2400" dirty="0">
                <a:solidFill>
                  <a:schemeClr val="bg1"/>
                </a:solidFill>
              </a:rPr>
              <a:t>/operator/controllers/</a:t>
            </a:r>
            <a:r>
              <a:rPr lang="en-GB" sz="2400" dirty="0" err="1">
                <a:solidFill>
                  <a:schemeClr val="bg1"/>
                </a:solidFill>
              </a:rPr>
              <a:t>usersdb_controller.go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106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200" dirty="0">
                <a:solidFill>
                  <a:schemeClr val="bg1"/>
                </a:solidFill>
              </a:rPr>
              <a:t>Resources watched by controller</a:t>
            </a:r>
          </a:p>
          <a:p>
            <a:r>
              <a:rPr lang="en-GB" dirty="0">
                <a:solidFill>
                  <a:schemeClr val="bg1"/>
                </a:solidFill>
              </a:rPr>
              <a:t>The </a:t>
            </a:r>
            <a:r>
              <a:rPr lang="en-GB" sz="3200" dirty="0" err="1">
                <a:solidFill>
                  <a:schemeClr val="accent1"/>
                </a:solidFill>
              </a:rPr>
              <a:t>SetupWithManager</a:t>
            </a:r>
            <a:r>
              <a:rPr lang="en-GB" sz="3200" dirty="0">
                <a:solidFill>
                  <a:schemeClr val="bg1"/>
                </a:solidFill>
              </a:rPr>
              <a:t>()</a:t>
            </a:r>
            <a:r>
              <a:rPr lang="en-GB" dirty="0">
                <a:solidFill>
                  <a:schemeClr val="bg1"/>
                </a:solidFill>
              </a:rPr>
              <a:t> function in </a:t>
            </a:r>
            <a:r>
              <a:rPr lang="en-GB" sz="3200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controllers/</a:t>
            </a:r>
            <a:r>
              <a:rPr lang="en-GB" sz="3200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memcached_controller.go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 </a:t>
            </a:r>
            <a:r>
              <a:rPr lang="en-GB" dirty="0">
                <a:solidFill>
                  <a:schemeClr val="bg1"/>
                </a:solidFill>
              </a:rPr>
              <a:t>specifies how the controller is built to watch a CR and other resources that are owned and managed by that controller.</a:t>
            </a:r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Implement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controller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39C8ACE-61A7-7D40-AAFE-B5CCE4B87994}"/>
              </a:ext>
            </a:extLst>
          </p:cNvPr>
          <p:cNvSpPr txBox="1"/>
          <p:nvPr/>
        </p:nvSpPr>
        <p:spPr>
          <a:xfrm>
            <a:off x="404096" y="4531421"/>
            <a:ext cx="11136517" cy="160043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1400" dirty="0">
                <a:solidFill>
                  <a:srgbClr val="6A9955"/>
                </a:solidFill>
                <a:latin typeface="Menlo" panose="020B0609030804020204" pitchFamily="49" charset="0"/>
              </a:rPr>
              <a:t>// </a:t>
            </a:r>
            <a:r>
              <a:rPr lang="en-GB" sz="1400" dirty="0" err="1">
                <a:solidFill>
                  <a:srgbClr val="6A9955"/>
                </a:solidFill>
                <a:latin typeface="Menlo" panose="020B0609030804020204" pitchFamily="49" charset="0"/>
              </a:rPr>
              <a:t>SetupWithManager</a:t>
            </a:r>
            <a:r>
              <a:rPr lang="en-GB" sz="1400" dirty="0">
                <a:solidFill>
                  <a:srgbClr val="6A9955"/>
                </a:solidFill>
                <a:latin typeface="Menlo" panose="020B0609030804020204" pitchFamily="49" charset="0"/>
              </a:rPr>
              <a:t> sets up the controller with the Manager.</a:t>
            </a:r>
            <a:endParaRPr lang="en-GB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en-GB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(r *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UsersDBReconciler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GB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SetupWithManager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mgr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ctrl.Manager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en-GB" sz="14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r>
              <a:rPr lang="en-GB" sz="14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ctrl.</a:t>
            </a:r>
            <a:r>
              <a:rPr lang="en-GB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NewControllerManagedBy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en-GB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mgr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).</a:t>
            </a:r>
          </a:p>
          <a:p>
            <a:r>
              <a:rPr lang="en-GB" sz="1400" dirty="0">
                <a:solidFill>
                  <a:srgbClr val="DCDCAA"/>
                </a:solidFill>
                <a:latin typeface="Menlo" panose="020B0609030804020204" pitchFamily="49" charset="0"/>
              </a:rPr>
              <a:t>      For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(&amp;cachev1alpha1.UsersDB{}).</a:t>
            </a:r>
          </a:p>
          <a:p>
            <a:r>
              <a:rPr lang="en-GB" sz="1400" dirty="0">
                <a:solidFill>
                  <a:srgbClr val="DCDCAA"/>
                </a:solidFill>
                <a:latin typeface="Menlo" panose="020B0609030804020204" pitchFamily="49" charset="0"/>
              </a:rPr>
              <a:t>      Owns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(&amp;appsv1.Deployment{}).</a:t>
            </a:r>
          </a:p>
          <a:p>
            <a:r>
              <a:rPr lang="en-GB" sz="1400" dirty="0">
                <a:solidFill>
                  <a:srgbClr val="DCDCAA"/>
                </a:solidFill>
                <a:latin typeface="Menlo" panose="020B0609030804020204" pitchFamily="49" charset="0"/>
              </a:rPr>
              <a:t>      Complete</a:t>
            </a:r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(r)</a:t>
            </a:r>
          </a:p>
          <a:p>
            <a:r>
              <a:rPr lang="en-GB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00197869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The following are a few possible return options for a Reconciler:</a:t>
            </a:r>
          </a:p>
          <a:p>
            <a:r>
              <a:rPr lang="en-GB" dirty="0">
                <a:solidFill>
                  <a:schemeClr val="bg1"/>
                </a:solidFill>
              </a:rPr>
              <a:t>With the error: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return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ctrl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Result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{},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err </a:t>
            </a:r>
          </a:p>
          <a:p>
            <a:r>
              <a:rPr lang="en-GB" dirty="0">
                <a:solidFill>
                  <a:schemeClr val="bg1"/>
                </a:solidFill>
              </a:rPr>
              <a:t>Without an error: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return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ctrl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Result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{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Requeue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: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true},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nil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en-GB" dirty="0">
                <a:solidFill>
                  <a:schemeClr val="bg1"/>
                </a:solidFill>
              </a:rPr>
              <a:t>Therefore, to stop the Reconcile, use: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return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ctrl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Result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{},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nil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</a:p>
          <a:p>
            <a:r>
              <a:rPr lang="en-GB" dirty="0">
                <a:solidFill>
                  <a:schemeClr val="bg1"/>
                </a:solidFill>
              </a:rPr>
              <a:t>Reconcile again after X time: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return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ctrl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Result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{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RequeueAfter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: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nextRun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Sub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r</a:t>
            </a:r>
            <a:r>
              <a:rPr lang="en-GB" b="1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.</a:t>
            </a:r>
            <a:r>
              <a:rPr lang="en-GB" dirty="0" err="1">
                <a:solidFill>
                  <a:schemeClr val="accent2">
                    <a:lumMod val="60000"/>
                    <a:lumOff val="40000"/>
                  </a:schemeClr>
                </a:solidFill>
              </a:rPr>
              <a:t>Now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())},</a:t>
            </a:r>
            <a:r>
              <a:rPr lang="en-GB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 </a:t>
            </a:r>
            <a:r>
              <a:rPr lang="en-GB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nil</a:t>
            </a:r>
            <a:endParaRPr lang="en-GB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  <a:p>
            <a:endParaRPr lang="en-GB" sz="32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Outputs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reconciler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428287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b="1" dirty="0">
                <a:solidFill>
                  <a:schemeClr val="bg1"/>
                </a:solidFill>
              </a:rPr>
              <a:t>Run locally outside the cluster</a:t>
            </a:r>
          </a:p>
          <a:p>
            <a:endParaRPr lang="en-GB" b="1" dirty="0">
              <a:solidFill>
                <a:schemeClr val="bg1"/>
              </a:solidFill>
            </a:endParaRPr>
          </a:p>
          <a:p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Run as a Deployment inside the cluster</a:t>
            </a:r>
          </a:p>
          <a:p>
            <a:pPr marL="0" indent="0">
              <a:buNone/>
            </a:pPr>
            <a:endParaRPr lang="en-GB" b="1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GB" b="1" dirty="0">
              <a:solidFill>
                <a:schemeClr val="bg1"/>
              </a:solidFill>
            </a:endParaRPr>
          </a:p>
          <a:p>
            <a:r>
              <a:rPr lang="en-GB" b="1" dirty="0">
                <a:solidFill>
                  <a:schemeClr val="bg1"/>
                </a:solidFill>
              </a:rPr>
              <a:t>Deploy your Operator with OLM</a:t>
            </a:r>
          </a:p>
          <a:p>
            <a:pPr lvl="1"/>
            <a:r>
              <a:rPr lang="en-GB" b="1" dirty="0">
                <a:solidFill>
                  <a:schemeClr val="bg1"/>
                </a:solidFill>
              </a:rPr>
              <a:t>Install OLM first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b="1" dirty="0">
                <a:solidFill>
                  <a:schemeClr val="bg1"/>
                </a:solidFill>
              </a:rPr>
              <a:t>Run the Operator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282AF73-CABB-6842-81BF-0C29E304CBD9}"/>
              </a:ext>
            </a:extLst>
          </p:cNvPr>
          <p:cNvSpPr txBox="1"/>
          <p:nvPr/>
        </p:nvSpPr>
        <p:spPr>
          <a:xfrm>
            <a:off x="217283" y="2458044"/>
            <a:ext cx="1113651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make install RUN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FB005DA-07BA-9745-889B-2E11C4B47B8C}"/>
              </a:ext>
            </a:extLst>
          </p:cNvPr>
          <p:cNvSpPr txBox="1"/>
          <p:nvPr/>
        </p:nvSpPr>
        <p:spPr>
          <a:xfrm>
            <a:off x="217282" y="4064118"/>
            <a:ext cx="1113651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make deploy</a:t>
            </a:r>
            <a:endParaRPr lang="pl-PL" sz="2400" b="0" dirty="0">
              <a:solidFill>
                <a:schemeClr val="bg1"/>
              </a:solidFill>
              <a:effectLst/>
              <a:latin typeface="Menlo" panose="020B0609030804020204" pitchFamily="49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45F981A-ECEB-064C-A814-763DAC14170D}"/>
              </a:ext>
            </a:extLst>
          </p:cNvPr>
          <p:cNvSpPr txBox="1"/>
          <p:nvPr/>
        </p:nvSpPr>
        <p:spPr>
          <a:xfrm>
            <a:off x="508077" y="5708045"/>
            <a:ext cx="11136517" cy="1200329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operator-</a:t>
            </a:r>
            <a:r>
              <a:rPr lang="en-GB" sz="2400" dirty="0" err="1">
                <a:solidFill>
                  <a:schemeClr val="bg1"/>
                </a:solidFill>
              </a:rPr>
              <a:t>sdk</a:t>
            </a:r>
            <a:r>
              <a:rPr lang="en-GB" sz="2400" dirty="0">
                <a:solidFill>
                  <a:schemeClr val="bg1"/>
                </a:solidFill>
              </a:rPr>
              <a:t> olm install deploy</a:t>
            </a:r>
          </a:p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make bundle bundle-build bundle-push</a:t>
            </a:r>
          </a:p>
          <a:p>
            <a:r>
              <a:rPr lang="en-GB" sz="2400" dirty="0">
                <a:solidFill>
                  <a:srgbClr val="00B050"/>
                </a:solidFill>
              </a:rPr>
              <a:t>$ </a:t>
            </a:r>
            <a:r>
              <a:rPr lang="en-GB" sz="2400" dirty="0">
                <a:solidFill>
                  <a:schemeClr val="bg1"/>
                </a:solidFill>
              </a:rPr>
              <a:t>operator-</a:t>
            </a:r>
            <a:r>
              <a:rPr lang="en-GB" sz="2400" dirty="0" err="1">
                <a:solidFill>
                  <a:schemeClr val="bg1"/>
                </a:solidFill>
              </a:rPr>
              <a:t>sdk</a:t>
            </a:r>
            <a:r>
              <a:rPr lang="en-GB" sz="2400" dirty="0">
                <a:solidFill>
                  <a:schemeClr val="bg1"/>
                </a:solidFill>
              </a:rPr>
              <a:t> run bundle </a:t>
            </a:r>
            <a:r>
              <a:rPr lang="en-GB" sz="2400" dirty="0" err="1">
                <a:solidFill>
                  <a:schemeClr val="bg1"/>
                </a:solidFill>
              </a:rPr>
              <a:t>example.com</a:t>
            </a:r>
            <a:r>
              <a:rPr lang="en-GB" sz="2400" dirty="0">
                <a:solidFill>
                  <a:schemeClr val="bg1"/>
                </a:solidFill>
              </a:rPr>
              <a:t>/operator-bundle:v0.0.1</a:t>
            </a:r>
          </a:p>
        </p:txBody>
      </p:sp>
    </p:spTree>
    <p:extLst>
      <p:ext uri="{BB962C8B-B14F-4D97-AF65-F5344CB8AC3E}">
        <p14:creationId xmlns:p14="http://schemas.microsoft.com/office/powerpoint/2010/main" val="37458664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Demo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9142451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A tower with a mountain in the background&#10;&#10;Description automatically generated">
            <a:extLst>
              <a:ext uri="{FF2B5EF4-FFF2-40B4-BE49-F238E27FC236}">
                <a16:creationId xmlns:a16="http://schemas.microsoft.com/office/drawing/2014/main" id="{7BEE07E7-D126-E74A-93F9-ADB6B747F44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660" b="13071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known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operators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5067895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hlinkClick r:id="rId2"/>
            </a:endParaRP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  <a:hlinkClick r:id="rId2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https://github.com/operator-framework/awesome-operators</a:t>
            </a: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https://operatorhub.io/operator/strimzi-kafka-operator</a:t>
            </a: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en-US" sz="28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Operator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aggregators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64923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Kafka Operator: </a:t>
            </a: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https://github.com/strimzi/strimzi-kafka-operator</a:t>
            </a: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MySQL Operator: </a:t>
            </a: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hlinkClick r:id="rId3"/>
              </a:rPr>
              <a:t>https://github.com/oracle/mysql-operator</a:t>
            </a: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Redis Operator: </a:t>
            </a:r>
            <a:r>
              <a:rPr lang="en-US" dirty="0">
                <a:solidFill>
                  <a:schemeClr val="bg2"/>
                </a:solidFill>
                <a:latin typeface="Roboto" panose="02000000000000000000" pitchFamily="2" charset="0"/>
                <a:ea typeface="Roboto" panose="02000000000000000000" pitchFamily="2" charset="0"/>
                <a:hlinkClick r:id="rId4"/>
              </a:rPr>
              <a:t>https://github.com/spotahome/redis-operator</a:t>
            </a:r>
            <a:endParaRPr lang="en-US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endParaRPr lang="en-US" sz="2800" dirty="0">
              <a:solidFill>
                <a:schemeClr val="bg2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Most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starred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operators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14907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BEB8E4C-0CAD-5347-8D35-ABE0BA49EBE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9781" b="594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3629" y="1122362"/>
            <a:ext cx="11848699" cy="2900518"/>
          </a:xfrm>
        </p:spPr>
        <p:txBody>
          <a:bodyPr>
            <a:normAutofit/>
          </a:bodyPr>
          <a:lstStyle/>
          <a:p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github.com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</a:t>
            </a:r>
            <a:r>
              <a:rPr lang="pl-PL" sz="5000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mateuszdyminski</a:t>
            </a:r>
            <a:r>
              <a:rPr lang="pl-PL" sz="5000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/operator</a:t>
            </a:r>
          </a:p>
        </p:txBody>
      </p:sp>
    </p:spTree>
    <p:extLst>
      <p:ext uri="{BB962C8B-B14F-4D97-AF65-F5344CB8AC3E}">
        <p14:creationId xmlns:p14="http://schemas.microsoft.com/office/powerpoint/2010/main" val="38775517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CE3E7116-3358-424E-971C-1801D44621C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73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7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Summary</a:t>
            </a:r>
            <a:endParaRPr lang="pl-PL" sz="4000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00739807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sz="2800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 Operators are mostly for stateful applications</a:t>
            </a:r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 Operators are based on CRDs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Are very powerful but not that trivial to write and maintain</a:t>
            </a:r>
          </a:p>
          <a:p>
            <a:r>
              <a:rPr lang="en-US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They can improve your daily-duties connected with administration of application</a:t>
            </a: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1"/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en-US" sz="28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Takeaways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9065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616" b="41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Freeform 5">
            <a:extLst>
              <a:ext uri="{FF2B5EF4-FFF2-40B4-BE49-F238E27FC236}">
                <a16:creationId xmlns:a16="http://schemas.microsoft.com/office/drawing/2014/main" id="{87CC2527-562A-4F69-B487-4371E5B243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grayWhite">
          <a:xfrm>
            <a:off x="7488621" y="2277613"/>
            <a:ext cx="4703379" cy="4580387"/>
          </a:xfrm>
          <a:custGeom>
            <a:avLst/>
            <a:gdLst>
              <a:gd name="T0" fmla="*/ 1333 w 1333"/>
              <a:gd name="T1" fmla="*/ 1031 h 1298"/>
              <a:gd name="T2" fmla="*/ 1333 w 1333"/>
              <a:gd name="T3" fmla="*/ 380 h 1298"/>
              <a:gd name="T4" fmla="*/ 706 w 1333"/>
              <a:gd name="T5" fmla="*/ 0 h 1298"/>
              <a:gd name="T6" fmla="*/ 0 w 1333"/>
              <a:gd name="T7" fmla="*/ 706 h 1298"/>
              <a:gd name="T8" fmla="*/ 323 w 1333"/>
              <a:gd name="T9" fmla="*/ 1298 h 1298"/>
              <a:gd name="T10" fmla="*/ 1090 w 1333"/>
              <a:gd name="T11" fmla="*/ 1298 h 1298"/>
              <a:gd name="T12" fmla="*/ 1333 w 1333"/>
              <a:gd name="T13" fmla="*/ 1031 h 12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333" h="1298">
                <a:moveTo>
                  <a:pt x="1333" y="1031"/>
                </a:moveTo>
                <a:cubicBezTo>
                  <a:pt x="1333" y="380"/>
                  <a:pt x="1333" y="380"/>
                  <a:pt x="1333" y="380"/>
                </a:cubicBezTo>
                <a:cubicBezTo>
                  <a:pt x="1215" y="154"/>
                  <a:pt x="979" y="0"/>
                  <a:pt x="706" y="0"/>
                </a:cubicBezTo>
                <a:cubicBezTo>
                  <a:pt x="317" y="0"/>
                  <a:pt x="0" y="316"/>
                  <a:pt x="0" y="706"/>
                </a:cubicBezTo>
                <a:cubicBezTo>
                  <a:pt x="0" y="954"/>
                  <a:pt x="129" y="1172"/>
                  <a:pt x="323" y="1298"/>
                </a:cubicBezTo>
                <a:cubicBezTo>
                  <a:pt x="1090" y="1298"/>
                  <a:pt x="1090" y="1298"/>
                  <a:pt x="1090" y="1298"/>
                </a:cubicBezTo>
                <a:cubicBezTo>
                  <a:pt x="1193" y="1232"/>
                  <a:pt x="1276" y="1140"/>
                  <a:pt x="1333" y="1031"/>
                </a:cubicBezTo>
                <a:close/>
              </a:path>
            </a:pathLst>
          </a:custGeom>
          <a:solidFill>
            <a:schemeClr val="bg1">
              <a:alpha val="70000"/>
            </a:schemeClr>
          </a:solidFill>
          <a:ln w="50800" cap="sq" cmpd="dbl">
            <a:noFill/>
            <a:miter lim="800000"/>
          </a:ln>
          <a:effectLst/>
        </p:spPr>
        <p:txBody>
          <a:bodyPr vert="horz" lIns="91440" tIns="45720" rIns="91440" bIns="45720" rtlCol="0" anchor="t">
            <a:normAutofit/>
          </a:bodyPr>
          <a:lstStyle/>
          <a:p>
            <a:pPr algn="ctr">
              <a:spcAft>
                <a:spcPts val="1000"/>
              </a:spcAft>
              <a:buClr>
                <a:schemeClr val="tx1"/>
              </a:buClr>
              <a:buSzPct val="100000"/>
              <a:buFont typeface="Arial"/>
              <a:buNone/>
            </a:pPr>
            <a:endParaRPr lang="en-US" sz="1600" cap="all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22021" y="3231931"/>
            <a:ext cx="3852041" cy="1834056"/>
          </a:xfrm>
        </p:spPr>
        <p:txBody>
          <a:bodyPr>
            <a:normAutofit/>
          </a:bodyPr>
          <a:lstStyle/>
          <a:p>
            <a:r>
              <a:rPr lang="pl-PL" sz="40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BCDAEC91-5BCE-4B55-9CC0-43EF94CB73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480331" y="5123793"/>
            <a:ext cx="935420" cy="0"/>
          </a:xfrm>
          <a:prstGeom prst="line">
            <a:avLst/>
          </a:prstGeom>
          <a:ln w="25400" cap="sq">
            <a:solidFill>
              <a:schemeClr val="tx1">
                <a:lumMod val="85000"/>
                <a:lumOff val="15000"/>
              </a:schemeClr>
            </a:solidFill>
            <a:bevel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3663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3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icture containing indoor, old, sitting, sink&#10;&#10;Description automatically generated">
            <a:extLst>
              <a:ext uri="{FF2B5EF4-FFF2-40B4-BE49-F238E27FC236}">
                <a16:creationId xmlns:a16="http://schemas.microsoft.com/office/drawing/2014/main" id="{B40DB5FA-379B-574C-B9FC-0CD9E99BC52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812" b="491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Kubernetes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Operator</a:t>
            </a:r>
          </a:p>
        </p:txBody>
      </p:sp>
    </p:spTree>
    <p:extLst>
      <p:ext uri="{BB962C8B-B14F-4D97-AF65-F5344CB8AC3E}">
        <p14:creationId xmlns:p14="http://schemas.microsoft.com/office/powerpoint/2010/main" val="388383401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stateless web application doesn’t usually need any complex configuration, or actions you need to run during operation. 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are either on or off. </a:t>
            </a:r>
          </a:p>
          <a:p>
            <a:r>
              <a:rPr lang="en-GB" sz="3600" dirty="0">
                <a:solidFill>
                  <a:schemeClr val="bg1"/>
                </a:solidFill>
              </a:rPr>
              <a:t>Although you might have more than one instance running, they aren't coupled together.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Intro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54662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A distributed stateful application consists of more than one instance that are tightly connected. 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They typically need a set of operations to configure and maintain them, and which are specific to the application.</a:t>
            </a:r>
          </a:p>
          <a:p>
            <a:r>
              <a:rPr lang="en-GB" sz="3600" dirty="0">
                <a:solidFill>
                  <a:schemeClr val="bg1"/>
                </a:solidFill>
              </a:rPr>
              <a:t>Human operators of stateful applications have deep knowledge about how - and when - to run those operations.</a:t>
            </a:r>
          </a:p>
          <a:p>
            <a:endParaRPr lang="en-GB" sz="3600" dirty="0">
              <a:solidFill>
                <a:schemeClr val="bg1"/>
              </a:solidFill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Intro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351565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r>
              <a:rPr lang="en-GB" sz="3600" dirty="0">
                <a:solidFill>
                  <a:schemeClr val="bg1"/>
                </a:solidFill>
              </a:rPr>
              <a:t>The </a:t>
            </a:r>
            <a:r>
              <a:rPr lang="en-GB" sz="3600" dirty="0">
                <a:solidFill>
                  <a:schemeClr val="bg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Operator pattern</a:t>
            </a:r>
            <a:r>
              <a:rPr lang="en-GB" sz="3600" dirty="0">
                <a:solidFill>
                  <a:schemeClr val="bg1"/>
                </a:solidFill>
              </a:rPr>
              <a:t> is a way of capturing that human knowledge. It provides a means for automating those tasks by extending the native Kubernetes API. </a:t>
            </a:r>
          </a:p>
          <a:p>
            <a:r>
              <a:rPr lang="en-GB" sz="3600" dirty="0">
                <a:solidFill>
                  <a:schemeClr val="bg1"/>
                </a:solidFill>
              </a:rPr>
              <a:t>Operator takes care of repeatable tasks. </a:t>
            </a:r>
          </a:p>
          <a:p>
            <a:r>
              <a:rPr lang="en-GB" sz="3600" dirty="0">
                <a:solidFill>
                  <a:schemeClr val="bg1"/>
                </a:solidFill>
              </a:rPr>
              <a:t>The Operator pattern captures how you can write code to automate a task beyond what Kubernetes itself provides.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Kubernetes</a:t>
            </a:r>
            <a:r>
              <a:rPr lang="pl-PL" dirty="0">
                <a:solidFill>
                  <a:srgbClr val="FFFFFF"/>
                </a:solidFill>
                <a:latin typeface="Roboto" panose="02000000000000000000" pitchFamily="2" charset="0"/>
                <a:ea typeface="Roboto" panose="02000000000000000000" pitchFamily="2" charset="0"/>
                <a:cs typeface="Calibri" panose="020F0502020204030204" pitchFamily="34" charset="0"/>
              </a:rPr>
              <a:t> Operator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94420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Autofit/>
          </a:bodyPr>
          <a:lstStyle/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deploying an application on demand</a:t>
            </a: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taking and restoring backups of that application's state</a:t>
            </a: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handling upgrades of the application code alongside related changes such as database schemas or extra configuration settings</a:t>
            </a:r>
          </a:p>
          <a:p>
            <a:pPr>
              <a:buClr>
                <a:schemeClr val="accent1"/>
              </a:buClr>
            </a:pPr>
            <a:endParaRPr lang="en-US" sz="3600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Operator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792220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2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306235"/>
          </a:xfrm>
        </p:spPr>
        <p:txBody>
          <a:bodyPr>
            <a:normAutofit/>
          </a:bodyPr>
          <a:lstStyle/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publishing a Service to applications that don't support Kubernetes APIs to discover them</a:t>
            </a: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simulating failure in all or part of your cluster to test its resilience</a:t>
            </a:r>
          </a:p>
          <a:p>
            <a:pPr>
              <a:buClr>
                <a:schemeClr val="accent1"/>
              </a:buClr>
            </a:pPr>
            <a:r>
              <a:rPr lang="en-GB" sz="3600" dirty="0">
                <a:solidFill>
                  <a:schemeClr val="bg1"/>
                </a:solidFill>
              </a:rPr>
              <a:t>choosing a leader for a distributed application without an internal member election process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40435B20-E271-244A-8E6B-E391F54085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Kubernetes</a:t>
            </a:r>
            <a:r>
              <a:rPr lang="pl-PL" dirty="0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Operator - </a:t>
            </a:r>
            <a:r>
              <a:rPr lang="pl-PL" dirty="0" err="1">
                <a:solidFill>
                  <a:schemeClr val="bg1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usage</a:t>
            </a:r>
            <a:endParaRPr lang="pl-PL" dirty="0">
              <a:solidFill>
                <a:schemeClr val="bg1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76080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4766</TotalTime>
  <Words>1145</Words>
  <Application>Microsoft Macintosh PowerPoint</Application>
  <PresentationFormat>Widescreen</PresentationFormat>
  <Paragraphs>180</Paragraphs>
  <Slides>32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32</vt:i4>
      </vt:variant>
    </vt:vector>
  </HeadingPairs>
  <TitlesOfParts>
    <vt:vector size="39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Introduction to Kubernetes Operators</vt:lpstr>
      <vt:lpstr>Agenda</vt:lpstr>
      <vt:lpstr>github.com/mateuszdyminski/operator</vt:lpstr>
      <vt:lpstr>Kubernetes Operator</vt:lpstr>
      <vt:lpstr>Intro</vt:lpstr>
      <vt:lpstr>Intro</vt:lpstr>
      <vt:lpstr>Kubernetes Operator</vt:lpstr>
      <vt:lpstr>Kubernetes Operator - usage</vt:lpstr>
      <vt:lpstr>Kubernetes Operator - usage</vt:lpstr>
      <vt:lpstr>CRDs – Custom Resource Definitions</vt:lpstr>
      <vt:lpstr>Custom Resource Definitions</vt:lpstr>
      <vt:lpstr>Custom Resource Definitions - example</vt:lpstr>
      <vt:lpstr>Kubernetes Operator - tooling</vt:lpstr>
      <vt:lpstr>Kubernetes Operators - tooling</vt:lpstr>
      <vt:lpstr>Operator SDKs</vt:lpstr>
      <vt:lpstr>Let’s write our own Operator</vt:lpstr>
      <vt:lpstr>Prerequisits</vt:lpstr>
      <vt:lpstr>Application</vt:lpstr>
      <vt:lpstr>Init Operator</vt:lpstr>
      <vt:lpstr>UsersDBSpec and UsersDBStatus</vt:lpstr>
      <vt:lpstr>Generate CRDs and code</vt:lpstr>
      <vt:lpstr>Controller</vt:lpstr>
      <vt:lpstr>Implement the controller</vt:lpstr>
      <vt:lpstr>Outputs of reconciler</vt:lpstr>
      <vt:lpstr>Run the Operator</vt:lpstr>
      <vt:lpstr>Demo</vt:lpstr>
      <vt:lpstr>Most known operators</vt:lpstr>
      <vt:lpstr>Operator aggregators</vt:lpstr>
      <vt:lpstr>Most starred operators</vt:lpstr>
      <vt:lpstr>Summary</vt:lpstr>
      <vt:lpstr>Takeaways</vt:lpstr>
      <vt:lpstr>Q&amp;A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Architecture Concepts Based on Change Data Capture</dc:title>
  <dc:creator>Dyminski, Mateusz (Nokia - PL/Wroclaw)</dc:creator>
  <cp:lastModifiedBy>Dyminski, Mateusz (Nokia - PL/Wroclaw)</cp:lastModifiedBy>
  <cp:revision>37</cp:revision>
  <dcterms:created xsi:type="dcterms:W3CDTF">2020-09-15T23:33:47Z</dcterms:created>
  <dcterms:modified xsi:type="dcterms:W3CDTF">2021-05-19T13:02:06Z</dcterms:modified>
</cp:coreProperties>
</file>

<file path=docProps/thumbnail.jpeg>
</file>